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Roboto Medium"/>
      <p:regular r:id="rId48"/>
      <p:bold r:id="rId49"/>
      <p:italic r:id="rId50"/>
      <p:boldItalic r:id="rId51"/>
    </p:embeddedFont>
    <p:embeddedFont>
      <p:font typeface="Average"/>
      <p:regular r:id="rId52"/>
    </p:embeddedFont>
    <p:embeddedFont>
      <p:font typeface="Oswald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obotoMedium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edium-boldItalic.fntdata"/><Relationship Id="rId50" Type="http://schemas.openxmlformats.org/officeDocument/2006/relationships/font" Target="fonts/RobotoMedium-italic.fntdata"/><Relationship Id="rId53" Type="http://schemas.openxmlformats.org/officeDocument/2006/relationships/font" Target="fonts/Oswald-regular.fntdata"/><Relationship Id="rId52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9831fd67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49831fd67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9831fd67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49831fd67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86f084d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86f084d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86f084cf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486f084c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86f084cf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486f084cf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86f084dd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86f084dd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86f084cff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86f084cff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7" y="2855378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witter.com/academyforai" TargetMode="External"/><Relationship Id="rId4" Type="http://schemas.openxmlformats.org/officeDocument/2006/relationships/image" Target="../media/image26.jpg"/><Relationship Id="rId10" Type="http://schemas.openxmlformats.org/officeDocument/2006/relationships/image" Target="../media/image28.png"/><Relationship Id="rId9" Type="http://schemas.openxmlformats.org/officeDocument/2006/relationships/hyperlink" Target="https://www.youtube.com/channel/UC-CFsLoMo8WeoCWGzysC1MQ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hyperlink" Target="https://www.facebook.com/academyforai" TargetMode="External"/><Relationship Id="rId8" Type="http://schemas.openxmlformats.org/officeDocument/2006/relationships/hyperlink" Target="https://twitter.com/academyforai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eamcards.in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311700" y="741850"/>
            <a:ext cx="8520600" cy="19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Machine Learning &amp; Deep Learning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Getting Started Workshop</a:t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387900" y="3672325"/>
            <a:ext cx="83787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Dinesh Kumar Subramanian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Founder, DTeam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What is Machine Learning</a:t>
            </a:r>
            <a:endParaRPr/>
          </a:p>
        </p:txBody>
      </p:sp>
      <p:sp>
        <p:nvSpPr>
          <p:cNvPr id="162" name="Google Shape;162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field of study that gives computers the ability to learn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without being explicitly programmed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ctrTitle"/>
          </p:nvPr>
        </p:nvSpPr>
        <p:spPr>
          <a:xfrm>
            <a:off x="387900" y="838650"/>
            <a:ext cx="8520600" cy="40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 Email Spam Detection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Face recognition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Speech recognition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 Computer Vision and Image classification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5. Self-Driving cars/Driverless cars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6. Advertisements (Google Ad sense, sponsored ads)/Recommendations engines 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7. Anti-virus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8. Healthcare (detecting disease on the early stages)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9. Weather forecast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35"/>
          <p:cNvSpPr txBox="1"/>
          <p:nvPr/>
        </p:nvSpPr>
        <p:spPr>
          <a:xfrm>
            <a:off x="360475" y="155325"/>
            <a:ext cx="73386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 of Machine Learning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057" y="0"/>
            <a:ext cx="75938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0" name="Google Shape;1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02" y="43296"/>
            <a:ext cx="8986975" cy="505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6" name="Google Shape;18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445024"/>
            <a:ext cx="8445159" cy="42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>
                <a:latin typeface="Roboto Medium"/>
                <a:ea typeface="Roboto Medium"/>
                <a:cs typeface="Roboto Medium"/>
                <a:sym typeface="Roboto Medium"/>
              </a:rPr>
              <a:t>Reinforcement Learning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3" name="Google Shape;1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225" y="1141350"/>
            <a:ext cx="7502251" cy="34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8613" y="0"/>
            <a:ext cx="41867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1969025"/>
            <a:ext cx="85206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What is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latin typeface="Roboto Medium"/>
                <a:ea typeface="Roboto Medium"/>
                <a:cs typeface="Roboto Medium"/>
                <a:sym typeface="Roboto Medium"/>
              </a:rPr>
              <a:t>Deep Learning/ Deep Neural Network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/>
          <p:nvPr>
            <p:ph type="title"/>
          </p:nvPr>
        </p:nvSpPr>
        <p:spPr>
          <a:xfrm>
            <a:off x="311700" y="156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Neuron</a:t>
            </a:r>
            <a:endParaRPr/>
          </a:p>
        </p:txBody>
      </p:sp>
      <p:pic>
        <p:nvPicPr>
          <p:cNvPr id="209" name="Google Shape;20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650" y="402600"/>
            <a:ext cx="6492377" cy="448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2"/>
          <p:cNvSpPr txBox="1"/>
          <p:nvPr/>
        </p:nvSpPr>
        <p:spPr>
          <a:xfrm>
            <a:off x="6418266" y="637377"/>
            <a:ext cx="1200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Synapse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156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Perceptron</a:t>
            </a:r>
            <a:endParaRPr/>
          </a:p>
        </p:txBody>
      </p:sp>
      <p:pic>
        <p:nvPicPr>
          <p:cNvPr id="216" name="Google Shape;21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975" y="729175"/>
            <a:ext cx="5255536" cy="41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/>
        </p:nvSpPr>
        <p:spPr>
          <a:xfrm>
            <a:off x="495400" y="510241"/>
            <a:ext cx="80934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Me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950750" y="1281000"/>
            <a:ext cx="70386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B-Tech IT 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MS - HCI and Data Mining - U of I, Chicago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Founder DTeam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AI &amp; Full-Stack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Twitter: @ortist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Apps:  Wizhi,  Ortist, Ship Mining, IPC Notes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Founder @ DreamApp,  DreamCards, DreamStudio, D</a:t>
            </a:r>
            <a:r>
              <a:rPr lang="en-GB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</a:t>
            </a: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rew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31937"/>
            <a:ext cx="8839201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537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            Neuron                 vs          Perceptron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75" y="847675"/>
            <a:ext cx="8403776" cy="31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00" y="570050"/>
            <a:ext cx="8355011" cy="40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125" y="165500"/>
            <a:ext cx="7854450" cy="48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500" y="123600"/>
            <a:ext cx="5454549" cy="49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175" y="747400"/>
            <a:ext cx="8014750" cy="35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0" y="519113"/>
            <a:ext cx="70485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8" name="Google Shape;25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9" name="Google Shape;2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766"/>
            <a:ext cx="9143999" cy="502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009" y="0"/>
            <a:ext cx="64939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0" name="Google Shape;27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1" name="Google Shape;27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380" y="0"/>
            <a:ext cx="869323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/>
        </p:nvSpPr>
        <p:spPr>
          <a:xfrm>
            <a:off x="495400" y="527150"/>
            <a:ext cx="80934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DTeam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950750" y="1283100"/>
            <a:ext cx="3735300" cy="22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AI Company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JS, Python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Based in Chennai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b="0" i="0" lang="en-GB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Enlightenment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75" y="1152474"/>
            <a:ext cx="7709660" cy="29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9031" y="0"/>
            <a:ext cx="43659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AI Experiments</a:t>
            </a:r>
            <a:endParaRPr/>
          </a:p>
        </p:txBody>
      </p:sp>
      <p:sp>
        <p:nvSpPr>
          <p:cNvPr id="287" name="Google Shape;287;p56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https://experiments.withgoogle.com/ai</a:t>
            </a:r>
            <a:endParaRPr/>
          </a:p>
        </p:txBody>
      </p:sp>
      <p:sp>
        <p:nvSpPr>
          <p:cNvPr id="288" name="Google Shape;288;p56"/>
          <p:cNvSpPr txBox="1"/>
          <p:nvPr>
            <p:ph type="title"/>
          </p:nvPr>
        </p:nvSpPr>
        <p:spPr>
          <a:xfrm>
            <a:off x="343425" y="1725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Math Books</a:t>
            </a:r>
            <a:endParaRPr/>
          </a:p>
        </p:txBody>
      </p:sp>
      <p:sp>
        <p:nvSpPr>
          <p:cNvPr id="289" name="Google Shape;289;p56"/>
          <p:cNvSpPr txBox="1"/>
          <p:nvPr>
            <p:ph idx="1" type="body"/>
          </p:nvPr>
        </p:nvSpPr>
        <p:spPr>
          <a:xfrm>
            <a:off x="360350" y="2430990"/>
            <a:ext cx="8520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Calculus Made Easy - Silvanus P. Thompson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Coding the Matrix - Philip N. Klein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Elements of Statistical Learning - Trevor Hastie and Rob Tibshirani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7"/>
          <p:cNvSpPr txBox="1"/>
          <p:nvPr/>
        </p:nvSpPr>
        <p:spPr>
          <a:xfrm>
            <a:off x="925275" y="798575"/>
            <a:ext cx="7295700" cy="29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b="0" i="0" lang="en-GB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 - Andrew Ng, Stanford University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b="0" i="0" lang="en-GB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 for Undergraduates - Nando de Freitas, University of British Columbia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b="0" i="0" lang="en-GB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 - Tom Mitchell, CMU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b="0" i="0" lang="en-GB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Learning from Data - Abu Mostafa, EdX and Caltech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57"/>
          <p:cNvSpPr txBox="1"/>
          <p:nvPr/>
        </p:nvSpPr>
        <p:spPr>
          <a:xfrm>
            <a:off x="336750" y="321950"/>
            <a:ext cx="79302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Best courses :</a:t>
            </a:r>
            <a:endParaRPr b="0" i="0" sz="24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8"/>
          <p:cNvSpPr txBox="1"/>
          <p:nvPr>
            <p:ph type="title"/>
          </p:nvPr>
        </p:nvSpPr>
        <p:spPr>
          <a:xfrm>
            <a:off x="360350" y="269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DTeam Ai Deep Learning Course</a:t>
            </a:r>
            <a:endParaRPr/>
          </a:p>
        </p:txBody>
      </p:sp>
      <p:sp>
        <p:nvSpPr>
          <p:cNvPr id="301" name="Google Shape;301;p58"/>
          <p:cNvSpPr txBox="1"/>
          <p:nvPr/>
        </p:nvSpPr>
        <p:spPr>
          <a:xfrm>
            <a:off x="390900" y="923400"/>
            <a:ext cx="84900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dk1"/>
                </a:solidFill>
              </a:rPr>
              <a:t>Skills You Will Gain In This Course</a:t>
            </a:r>
            <a:endParaRPr b="1" u="sng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b="1" lang="en-GB">
                <a:solidFill>
                  <a:schemeClr val="dk1"/>
                </a:solidFill>
              </a:rPr>
              <a:t>Python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b="1" lang="en-GB">
                <a:solidFill>
                  <a:schemeClr val="dk1"/>
                </a:solidFill>
              </a:rPr>
              <a:t>Tensorflow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b="1" lang="en-GB">
                <a:solidFill>
                  <a:schemeClr val="dk1"/>
                </a:solidFill>
              </a:rPr>
              <a:t>Math behind </a:t>
            </a:r>
            <a:r>
              <a:rPr b="1" lang="en-GB">
                <a:solidFill>
                  <a:schemeClr val="dk1"/>
                </a:solidFill>
              </a:rPr>
              <a:t>Deep Learning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b="1" lang="en-GB">
                <a:solidFill>
                  <a:schemeClr val="dk1"/>
                </a:solidFill>
              </a:rPr>
              <a:t>Artificial Neural Networks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b="1" lang="en-GB">
                <a:solidFill>
                  <a:schemeClr val="dk1"/>
                </a:solidFill>
              </a:rPr>
              <a:t>Convolutional Neural Networks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b="1" lang="en-GB">
                <a:solidFill>
                  <a:schemeClr val="dk1"/>
                </a:solidFill>
              </a:rPr>
              <a:t>Hyperparameter Optimization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b="1" lang="en-GB">
                <a:solidFill>
                  <a:schemeClr val="dk1"/>
                </a:solidFill>
              </a:rPr>
              <a:t>Recurrent Neural Networks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b="1" lang="en-GB">
                <a:solidFill>
                  <a:schemeClr val="dk1"/>
                </a:solidFill>
              </a:rPr>
              <a:t>Long Short-Term Memory (LSTM)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b="1" lang="en-GB">
                <a:solidFill>
                  <a:schemeClr val="dk1"/>
                </a:solidFill>
              </a:rPr>
              <a:t>Modelling a Real World AI task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dk1"/>
                </a:solidFill>
              </a:rPr>
              <a:t>Details</a:t>
            </a:r>
            <a:endParaRPr b="1" u="sng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8 Weeks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In weekends, both Saturday and Sunday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3 Hours a day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New batch starts from Jan 2019.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9"/>
          <p:cNvSpPr txBox="1"/>
          <p:nvPr>
            <p:ph type="title"/>
          </p:nvPr>
        </p:nvSpPr>
        <p:spPr>
          <a:xfrm>
            <a:off x="360350" y="269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DTeam </a:t>
            </a:r>
            <a:r>
              <a:rPr lang="en-GB"/>
              <a:t>Ai Deep Learning Course</a:t>
            </a:r>
            <a:endParaRPr/>
          </a:p>
        </p:txBody>
      </p:sp>
      <p:sp>
        <p:nvSpPr>
          <p:cNvPr id="307" name="Google Shape;307;p59"/>
          <p:cNvSpPr txBox="1"/>
          <p:nvPr/>
        </p:nvSpPr>
        <p:spPr>
          <a:xfrm>
            <a:off x="375650" y="891875"/>
            <a:ext cx="84900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 u="sng">
                <a:solidFill>
                  <a:schemeClr val="dk1"/>
                </a:solidFill>
              </a:rPr>
              <a:t>Syllabus</a:t>
            </a:r>
            <a:endParaRPr b="1" sz="1500" u="sng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Neural Networks and Deep Learning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Introduction to deep learning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Neural Networks Basics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Shallow neural networks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Deep Neural Networks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Improving Deep Neural Networks: Hyperparameter tuning, Regularization and Optimization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Practical aspects of Deep Learning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Optimization algorithms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Hyperparameter tuning, Batch Normalization and Programming Frameworks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Convolutional Neural Networks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Foundations of Convolutional Neural Networks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Deep convolutional models: case studies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Object detection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Special applications: Face recognition &amp; Neural style transfer</a:t>
            </a:r>
            <a:endParaRPr i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0"/>
          <p:cNvSpPr txBox="1"/>
          <p:nvPr>
            <p:ph type="title"/>
          </p:nvPr>
        </p:nvSpPr>
        <p:spPr>
          <a:xfrm>
            <a:off x="385575" y="2559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DTeam </a:t>
            </a:r>
            <a:r>
              <a:rPr lang="en-GB"/>
              <a:t>Ai Deep Learning Course</a:t>
            </a:r>
            <a:endParaRPr/>
          </a:p>
        </p:txBody>
      </p:sp>
      <p:sp>
        <p:nvSpPr>
          <p:cNvPr id="313" name="Google Shape;313;p60"/>
          <p:cNvSpPr txBox="1"/>
          <p:nvPr/>
        </p:nvSpPr>
        <p:spPr>
          <a:xfrm>
            <a:off x="400875" y="878688"/>
            <a:ext cx="8490000" cy="4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Sequence Models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Recurrent Neural Networks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Natural Language Processing &amp; Word Embeddings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Sequence models &amp; Attention mechanism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</a:rPr>
              <a:t>Structuring Machine Learning Projects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ML strategy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Transfer Learning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i="1" lang="en-GB">
                <a:solidFill>
                  <a:schemeClr val="dk1"/>
                </a:solidFill>
              </a:rPr>
              <a:t>Multi-task Learning</a:t>
            </a:r>
            <a:endParaRPr b="1" sz="15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 </a:t>
            </a:r>
            <a:r>
              <a:rPr lang="en-GB"/>
              <a:t>Opportunities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61"/>
          <p:cNvSpPr txBox="1"/>
          <p:nvPr>
            <p:ph idx="1" type="body"/>
          </p:nvPr>
        </p:nvSpPr>
        <p:spPr>
          <a:xfrm>
            <a:off x="623400" y="116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https://economictimes.indiatimes.com/jobs/50000-data-science-ai-jobs-vacant-due-to-shortage-of-talent-report/articleshow/66230457.cms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2"/>
          <p:cNvSpPr txBox="1"/>
          <p:nvPr>
            <p:ph type="title"/>
          </p:nvPr>
        </p:nvSpPr>
        <p:spPr>
          <a:xfrm>
            <a:off x="750975" y="1633425"/>
            <a:ext cx="7852200" cy="29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Website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	         </a:t>
            </a: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https://academyforai.in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2286000" marR="88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457200" lvl="0" marL="2286000" marR="88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457200" lvl="0" marL="2286000" marR="88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457200" lvl="0" marL="2286000" marR="88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457200" lvl="0" marL="2286000" marR="88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600"/>
              <a:buNone/>
            </a:pPr>
            <a:r>
              <a:rPr lang="en-GB"/>
              <a:t> 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  <a:hlinkClick r:id="rId3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2650" y="3011538"/>
            <a:ext cx="1060826" cy="5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0450" y="2434375"/>
            <a:ext cx="1060824" cy="3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2550" y="3833675"/>
            <a:ext cx="1500175" cy="27903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2"/>
          <p:cNvSpPr txBox="1"/>
          <p:nvPr/>
        </p:nvSpPr>
        <p:spPr>
          <a:xfrm>
            <a:off x="2909900" y="3104113"/>
            <a:ext cx="41577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https://www.facebook.com/academyforai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2"/>
          <p:cNvSpPr txBox="1"/>
          <p:nvPr/>
        </p:nvSpPr>
        <p:spPr>
          <a:xfrm>
            <a:off x="2909900" y="3742575"/>
            <a:ext cx="29574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https://twitter.com/academyforai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2"/>
          <p:cNvSpPr txBox="1"/>
          <p:nvPr/>
        </p:nvSpPr>
        <p:spPr>
          <a:xfrm>
            <a:off x="2911275" y="2465650"/>
            <a:ext cx="54327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https://www.youtube.com/channel/UC-CFsLoMo8WeoCWGzysC1MQ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05575" y="4224725"/>
            <a:ext cx="745700" cy="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2"/>
          <p:cNvSpPr txBox="1"/>
          <p:nvPr/>
        </p:nvSpPr>
        <p:spPr>
          <a:xfrm>
            <a:off x="2911275" y="4357175"/>
            <a:ext cx="3700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https://www.meetup.com/academyforai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62"/>
          <p:cNvSpPr txBox="1"/>
          <p:nvPr/>
        </p:nvSpPr>
        <p:spPr>
          <a:xfrm>
            <a:off x="567350" y="214975"/>
            <a:ext cx="81312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8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Academy for Ai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/>
        </p:nvSpPr>
        <p:spPr>
          <a:xfrm>
            <a:off x="322875" y="217600"/>
            <a:ext cx="80934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D</a:t>
            </a:r>
            <a:r>
              <a:rPr b="1" lang="en-GB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i="0" lang="en-GB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eamcards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450700" y="747875"/>
            <a:ext cx="3735300" cy="22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lang="en-GB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Indian Wedding Cards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lang="en-GB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Caricature Wedding Cards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lang="en-GB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Traditional Wedding Cards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edium"/>
              <a:buChar char="-"/>
            </a:pPr>
            <a:r>
              <a:rPr lang="en-GB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Paper Engineering Cards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83350" y="2520400"/>
            <a:ext cx="92394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Website: </a:t>
            </a:r>
            <a:r>
              <a:rPr b="1" lang="en-GB" sz="19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www.dreamcards.in</a:t>
            </a:r>
            <a:r>
              <a:rPr b="1" lang="en-GB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     FB: </a:t>
            </a:r>
            <a:r>
              <a:rPr b="1" lang="en-GB" sz="21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www.fb.com/dreamcardsin</a:t>
            </a:r>
            <a:endParaRPr b="1" sz="21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125" y="154700"/>
            <a:ext cx="3785150" cy="2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2529" y="3275350"/>
            <a:ext cx="2773495" cy="17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5562" y="3275366"/>
            <a:ext cx="2773450" cy="173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594" y="3275362"/>
            <a:ext cx="2773457" cy="1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15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11700" y="781350"/>
            <a:ext cx="8520600" cy="3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Intro to jupyter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Introduction to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Numpy Essentials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Data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Exploring data with pandas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Cleaning and preparing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Introduction to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Introduction to 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Understanding perceptron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Decoding backpropagation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Deep learning with Tensorflow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311700" y="1664225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6000"/>
              <a:t>Machine Learning</a:t>
            </a:r>
            <a:endParaRPr sz="6000"/>
          </a:p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311700" y="2600275"/>
            <a:ext cx="85206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2400"/>
              <a:t>The art of finding patterns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/>
        </p:nvSpPr>
        <p:spPr>
          <a:xfrm>
            <a:off x="0" y="0"/>
            <a:ext cx="9144000" cy="50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Its All About</a:t>
            </a:r>
            <a:endParaRPr b="0" i="0" sz="48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GB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  <a:endParaRPr b="0" i="0" sz="48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55" name="Google Shape;155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6" name="Google Shape;1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200" y="310026"/>
            <a:ext cx="8599100" cy="45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